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5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95150-4FD7-4802-B0EB-D52217513A72}" type="datetime1">
              <a:rPr lang="en-US" smtClean="0"/>
              <a:pPr/>
              <a:t>16-11-23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16-11-23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/>
              <a:pPr/>
              <a:t>16-11-23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16-11-23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/>
              <a:pPr/>
              <a:t>16-11-23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/>
              <a:pPr/>
              <a:t>16-11-23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/>
              <a:pPr/>
              <a:t>16-11-23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16-11-23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16-11-23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16-11-23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/>
              <a:pPr/>
              <a:t>16-11-23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16-11-23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Personal Narrative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1491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CA" dirty="0" smtClean="0"/>
              <a:t>You have to write a personal narrative essay:</a:t>
            </a:r>
          </a:p>
          <a:p>
            <a:pPr lvl="1">
              <a:lnSpc>
                <a:spcPct val="150000"/>
              </a:lnSpc>
            </a:pPr>
            <a:r>
              <a:rPr lang="en-CA" dirty="0" smtClean="0"/>
              <a:t>“Tell the story of how you received one of your scars. Did it change you in some way? Was there a lesson to be learned?”</a:t>
            </a:r>
            <a:endParaRPr lang="en-CA" dirty="0" smtClean="0"/>
          </a:p>
          <a:p>
            <a:pPr>
              <a:lnSpc>
                <a:spcPct val="150000"/>
              </a:lnSpc>
            </a:pPr>
            <a:r>
              <a:rPr lang="en-CA" dirty="0" smtClean="0"/>
              <a:t>It must be a minimum of one page</a:t>
            </a:r>
          </a:p>
          <a:p>
            <a:pPr>
              <a:lnSpc>
                <a:spcPct val="150000"/>
              </a:lnSpc>
            </a:pPr>
            <a:r>
              <a:rPr lang="en-CA" dirty="0" smtClean="0"/>
              <a:t>Double spaced (skip a line)</a:t>
            </a:r>
          </a:p>
          <a:p>
            <a:pPr>
              <a:lnSpc>
                <a:spcPct val="150000"/>
              </a:lnSpc>
            </a:pPr>
            <a:r>
              <a:rPr lang="en-CA" dirty="0" smtClean="0"/>
              <a:t>Hand-written in pen</a:t>
            </a:r>
          </a:p>
          <a:p>
            <a:pPr>
              <a:lnSpc>
                <a:spcPct val="150000"/>
              </a:lnSpc>
            </a:pPr>
            <a:r>
              <a:rPr lang="en-CA" dirty="0" smtClean="0"/>
              <a:t>It is due Dec 2nd</a:t>
            </a:r>
          </a:p>
          <a:p>
            <a:pPr marL="411480" lvl="1" indent="0">
              <a:lnSpc>
                <a:spcPct val="150000"/>
              </a:lnSpc>
              <a:buNone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Assignment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107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CA" dirty="0" smtClean="0"/>
              <a:t>A personal narrative is a style of writing which allows your reader to share your life and vicariously experience things that happen around you.</a:t>
            </a:r>
          </a:p>
          <a:p>
            <a:pPr>
              <a:lnSpc>
                <a:spcPct val="150000"/>
              </a:lnSpc>
            </a:pPr>
            <a:r>
              <a:rPr lang="en-CA" dirty="0" smtClean="0"/>
              <a:t>Your job as the writer is to put the reader in the midst of the action, letting them live through the experience.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dirty="0" smtClean="0"/>
              <a:t>What is a Personal Narrative?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1906491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609653"/>
          </a:xfrm>
        </p:spPr>
        <p:txBody>
          <a:bodyPr>
            <a:normAutofit/>
          </a:bodyPr>
          <a:lstStyle/>
          <a:p>
            <a:r>
              <a:rPr lang="en-CA" dirty="0" smtClean="0"/>
              <a:t>Your narrative essay must contain:</a:t>
            </a:r>
          </a:p>
          <a:p>
            <a:pPr lvl="1"/>
            <a:r>
              <a:rPr lang="en-CA" dirty="0" smtClean="0"/>
              <a:t>Dialogue</a:t>
            </a:r>
          </a:p>
          <a:p>
            <a:pPr lvl="1"/>
            <a:r>
              <a:rPr lang="en-CA" dirty="0" smtClean="0"/>
              <a:t>Sensory language</a:t>
            </a:r>
          </a:p>
          <a:p>
            <a:pPr lvl="1"/>
            <a:r>
              <a:rPr lang="en-CA" dirty="0" smtClean="0"/>
              <a:t>Awesome adjectives</a:t>
            </a:r>
          </a:p>
          <a:p>
            <a:pPr lvl="1"/>
            <a:r>
              <a:rPr lang="en-CA" dirty="0" smtClean="0"/>
              <a:t>Vivid verbs</a:t>
            </a:r>
          </a:p>
          <a:p>
            <a:pPr lvl="1"/>
            <a:r>
              <a:rPr lang="en-CA" dirty="0" smtClean="0"/>
              <a:t>Risky vocabulary</a:t>
            </a:r>
          </a:p>
          <a:p>
            <a:pPr lvl="1"/>
            <a:r>
              <a:rPr lang="en-CA" dirty="0" smtClean="0"/>
              <a:t>Onomatopoeia (BANG, CRASH, BOOM!)</a:t>
            </a:r>
          </a:p>
          <a:p>
            <a:pPr lvl="1"/>
            <a:r>
              <a:rPr lang="en-CA" dirty="0" smtClean="0"/>
              <a:t>A simile or metaphor</a:t>
            </a:r>
          </a:p>
          <a:p>
            <a:pPr lvl="2"/>
            <a:r>
              <a:rPr lang="en-CA" dirty="0" smtClean="0"/>
              <a:t>Life is like a box of chocolates</a:t>
            </a:r>
          </a:p>
          <a:p>
            <a:pPr lvl="2"/>
            <a:r>
              <a:rPr lang="en-CA" dirty="0" smtClean="0"/>
              <a:t>My room is a disaster zone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Assignment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61480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7393" y="2248347"/>
            <a:ext cx="7745505" cy="38778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sz="4800" dirty="0" smtClean="0"/>
          </a:p>
          <a:p>
            <a:pPr marL="0" indent="0" algn="ctr">
              <a:buNone/>
            </a:pPr>
            <a:r>
              <a:rPr lang="en-CA" sz="4800" dirty="0" smtClean="0"/>
              <a:t>An onomatopoeia is a word that mimics a sound. </a:t>
            </a:r>
            <a:endParaRPr lang="en-CA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Onomatopoeia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 rot="19881554">
            <a:off x="6458689" y="5360593"/>
            <a:ext cx="19860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 smtClean="0">
                <a:solidFill>
                  <a:srgbClr val="FF0000"/>
                </a:solidFill>
              </a:rPr>
              <a:t>BARK!</a:t>
            </a:r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899868">
            <a:off x="5777195" y="5044258"/>
            <a:ext cx="21683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WOOF</a:t>
            </a:r>
            <a:endParaRPr lang="en-CA" sz="30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27820" y="5370410"/>
            <a:ext cx="148272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000" dirty="0" smtClean="0">
                <a:solidFill>
                  <a:srgbClr val="FF6600"/>
                </a:solidFill>
              </a:rPr>
              <a:t>NEIGH</a:t>
            </a:r>
            <a:endParaRPr lang="en-CA" sz="3000" dirty="0"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20550159">
            <a:off x="3901413" y="4650924"/>
            <a:ext cx="23232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 smtClean="0">
                <a:solidFill>
                  <a:srgbClr val="FFFF00"/>
                </a:solidFill>
              </a:rPr>
              <a:t>MOO</a:t>
            </a:r>
            <a:endParaRPr lang="en-CA" sz="30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0602315">
            <a:off x="2457253" y="5541366"/>
            <a:ext cx="34035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 smtClean="0">
                <a:solidFill>
                  <a:srgbClr val="008000"/>
                </a:solidFill>
              </a:rPr>
              <a:t>ACHOO</a:t>
            </a:r>
            <a:endParaRPr lang="en-CA" sz="3000" dirty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45224" y="5054939"/>
            <a:ext cx="220785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500" dirty="0" smtClean="0">
                <a:solidFill>
                  <a:srgbClr val="3366FF"/>
                </a:solidFill>
              </a:rPr>
              <a:t>GASP</a:t>
            </a:r>
            <a:endParaRPr lang="en-CA" sz="3500" dirty="0">
              <a:solidFill>
                <a:srgbClr val="3366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061065">
            <a:off x="261031" y="5912617"/>
            <a:ext cx="216838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500" dirty="0" smtClean="0">
                <a:solidFill>
                  <a:srgbClr val="000090"/>
                </a:solidFill>
              </a:rPr>
              <a:t>HUSH</a:t>
            </a:r>
            <a:endParaRPr lang="en-CA" sz="3500" dirty="0">
              <a:solidFill>
                <a:srgbClr val="00009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385374">
            <a:off x="7564300" y="4138584"/>
            <a:ext cx="144876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500" dirty="0" smtClean="0">
                <a:solidFill>
                  <a:srgbClr val="660066"/>
                </a:solidFill>
              </a:rPr>
              <a:t>SLAP</a:t>
            </a:r>
            <a:endParaRPr lang="en-CA" sz="3500" dirty="0">
              <a:solidFill>
                <a:srgbClr val="6600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20640582">
            <a:off x="380466" y="4200881"/>
            <a:ext cx="266753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500" dirty="0" smtClean="0">
                <a:solidFill>
                  <a:srgbClr val="FF0000"/>
                </a:solidFill>
              </a:rPr>
              <a:t>SNIFF</a:t>
            </a:r>
            <a:endParaRPr lang="en-CA" sz="35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20912316">
            <a:off x="0" y="2522096"/>
            <a:ext cx="193728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500" dirty="0" smtClean="0">
                <a:solidFill>
                  <a:srgbClr val="FF6600"/>
                </a:solidFill>
              </a:rPr>
              <a:t>SLURP</a:t>
            </a:r>
            <a:endParaRPr lang="en-CA" sz="3500" dirty="0">
              <a:solidFill>
                <a:srgbClr val="FF66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692650">
            <a:off x="1380368" y="2161286"/>
            <a:ext cx="276713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500" dirty="0" smtClean="0">
                <a:solidFill>
                  <a:srgbClr val="FFFF00"/>
                </a:solidFill>
              </a:rPr>
              <a:t>YAWN</a:t>
            </a:r>
            <a:endParaRPr lang="en-CA" sz="3500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21030778">
            <a:off x="2314560" y="2526619"/>
            <a:ext cx="247703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500" dirty="0" smtClean="0">
                <a:solidFill>
                  <a:srgbClr val="00FF00"/>
                </a:solidFill>
              </a:rPr>
              <a:t>BEEP</a:t>
            </a:r>
            <a:endParaRPr lang="en-CA" sz="3500" dirty="0">
              <a:solidFill>
                <a:srgbClr val="00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1088713">
            <a:off x="7281744" y="284177"/>
            <a:ext cx="192575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500" dirty="0" smtClean="0">
                <a:solidFill>
                  <a:schemeClr val="accent5">
                    <a:lumMod val="75000"/>
                  </a:schemeClr>
                </a:solidFill>
              </a:rPr>
              <a:t>CLANG</a:t>
            </a:r>
            <a:endParaRPr lang="en-CA" sz="35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19809133">
            <a:off x="-22223" y="1308936"/>
            <a:ext cx="204840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CREAK</a:t>
            </a:r>
            <a:endParaRPr lang="en-CA" sz="3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53076" y="2092304"/>
            <a:ext cx="219053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500" dirty="0" smtClean="0">
                <a:solidFill>
                  <a:srgbClr val="0000FF"/>
                </a:solidFill>
              </a:rPr>
              <a:t>FIZZ</a:t>
            </a:r>
            <a:endParaRPr lang="en-CA" sz="3500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051644">
            <a:off x="6762219" y="2263475"/>
            <a:ext cx="257228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500" dirty="0" smtClean="0">
                <a:solidFill>
                  <a:srgbClr val="000090"/>
                </a:solidFill>
              </a:rPr>
              <a:t>KABOOM</a:t>
            </a:r>
            <a:endParaRPr lang="en-CA" sz="3500" dirty="0">
              <a:solidFill>
                <a:srgbClr val="00009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22745" y="2472159"/>
            <a:ext cx="14922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500" dirty="0" smtClean="0">
                <a:solidFill>
                  <a:srgbClr val="FF0000"/>
                </a:solidFill>
              </a:rPr>
              <a:t>POOF</a:t>
            </a:r>
            <a:endParaRPr lang="en-CA" sz="3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263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comparison (seemingly unrelated)</a:t>
            </a:r>
          </a:p>
          <a:p>
            <a:pPr lvl="1"/>
            <a:r>
              <a:rPr lang="en-CA" dirty="0" smtClean="0"/>
              <a:t>She was certain that </a:t>
            </a:r>
            <a:r>
              <a:rPr lang="en-CA" b="1" dirty="0" smtClean="0"/>
              <a:t>life was a fashion show</a:t>
            </a:r>
          </a:p>
          <a:p>
            <a:pPr lvl="1"/>
            <a:r>
              <a:rPr lang="en-CA" dirty="0" smtClean="0"/>
              <a:t>Kathy went to the store with </a:t>
            </a:r>
            <a:r>
              <a:rPr lang="en-CA" b="1" dirty="0" smtClean="0"/>
              <a:t>an army of children</a:t>
            </a:r>
          </a:p>
          <a:p>
            <a:pPr lvl="1"/>
            <a:r>
              <a:rPr lang="en-CA" b="1" dirty="0" smtClean="0"/>
              <a:t>Her eyes were daggers</a:t>
            </a:r>
          </a:p>
          <a:p>
            <a:pPr lvl="1"/>
            <a:r>
              <a:rPr lang="en-CA" b="1" dirty="0" smtClean="0"/>
              <a:t>My eyes were a sea of tears </a:t>
            </a:r>
            <a:r>
              <a:rPr lang="en-CA" dirty="0" smtClean="0"/>
              <a:t>that day</a:t>
            </a:r>
          </a:p>
          <a:p>
            <a:pPr lvl="1"/>
            <a:r>
              <a:rPr lang="en-CA" b="1" dirty="0" smtClean="0"/>
              <a:t>The math homework was a breeze</a:t>
            </a:r>
          </a:p>
          <a:p>
            <a:pPr lvl="1"/>
            <a:r>
              <a:rPr lang="en-CA" b="1" dirty="0" smtClean="0"/>
              <a:t>Your friend is a loose cannon</a:t>
            </a:r>
          </a:p>
          <a:p>
            <a:pPr lvl="1"/>
            <a:endParaRPr lang="en-CA" b="1" dirty="0" smtClean="0"/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Metaphor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12358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comparison using “like” or “as”</a:t>
            </a:r>
          </a:p>
          <a:p>
            <a:pPr lvl="1"/>
            <a:r>
              <a:rPr lang="en-CA" dirty="0" smtClean="0"/>
              <a:t>Cute as a kitten</a:t>
            </a:r>
          </a:p>
          <a:p>
            <a:pPr lvl="1"/>
            <a:r>
              <a:rPr lang="en-CA" dirty="0" smtClean="0"/>
              <a:t>As blind as a bat</a:t>
            </a:r>
          </a:p>
          <a:p>
            <a:pPr lvl="1"/>
            <a:r>
              <a:rPr lang="en-CA" dirty="0" smtClean="0"/>
              <a:t>Clean as a whistle</a:t>
            </a:r>
          </a:p>
          <a:p>
            <a:pPr lvl="1"/>
            <a:r>
              <a:rPr lang="en-CA" dirty="0" smtClean="0"/>
              <a:t>Fly like an eagle</a:t>
            </a:r>
          </a:p>
          <a:p>
            <a:pPr lvl="1"/>
            <a:r>
              <a:rPr lang="en-CA" dirty="0" smtClean="0"/>
              <a:t>Eat like a pig</a:t>
            </a:r>
          </a:p>
          <a:p>
            <a:pPr lvl="1"/>
            <a:r>
              <a:rPr lang="en-CA" dirty="0" smtClean="0"/>
              <a:t>Like two peas in a pod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Simile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1645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rdcover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30</TotalTime>
  <Words>282</Words>
  <Application>Microsoft Macintosh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Hardcover</vt:lpstr>
      <vt:lpstr>Personal Narrative</vt:lpstr>
      <vt:lpstr>Assignment</vt:lpstr>
      <vt:lpstr>What is a Personal Narrative?</vt:lpstr>
      <vt:lpstr>Assignment</vt:lpstr>
      <vt:lpstr>Onomatopoeia</vt:lpstr>
      <vt:lpstr>Metaphor</vt:lpstr>
      <vt:lpstr>Simile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Narrative</dc:title>
  <dc:creator>Michelle Talbot</dc:creator>
  <cp:lastModifiedBy>Michelle Talbot</cp:lastModifiedBy>
  <cp:revision>4</cp:revision>
  <dcterms:created xsi:type="dcterms:W3CDTF">2016-11-22T22:51:36Z</dcterms:created>
  <dcterms:modified xsi:type="dcterms:W3CDTF">2016-11-23T19:36:43Z</dcterms:modified>
</cp:coreProperties>
</file>